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>
      <p:cViewPr varScale="1">
        <p:scale>
          <a:sx n="56" d="100"/>
          <a:sy n="56" d="100"/>
        </p:scale>
        <p:origin x="1980" y="5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BDDB496F-CCF8-44CD-9852-C9F2484D0EBA}"/>
              </a:ext>
            </a:extLst>
          </p:cNvPr>
          <p:cNvSpPr>
            <a:spLocks noGrp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E494D2A-0F2F-4049-9761-FA1DB6A6E8E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69728CE-4B0A-4300-BDE8-64F973DFC14B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27704C7-66F0-4441-88C5-E592B959921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516F146D-C255-4DF6-B131-47EE2AD3779C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5338405-388A-4C07-BC5E-9BF6B4F0321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484E45F-6345-477B-894D-FCE6CAA0CBEE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1C1867A6-1EB7-4442-91FE-82397F6FD6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6F3D392-AB1C-4077-BEDA-603E40A5CB34}" type="slidenum">
              <a:rPr lang="pt-BR" altLang="en-US" sz="1400" smtClean="0"/>
              <a:pPr>
                <a:spcBef>
                  <a:spcPct val="0"/>
                </a:spcBef>
              </a:pPr>
              <a:t>1</a:t>
            </a:fld>
            <a:endParaRPr lang="pt-BR" altLang="en-US" sz="1400"/>
          </a:p>
        </p:txBody>
      </p:sp>
      <p:sp>
        <p:nvSpPr>
          <p:cNvPr id="4099" name="Text Box 1">
            <a:extLst>
              <a:ext uri="{FF2B5EF4-FFF2-40B4-BE49-F238E27FC236}">
                <a16:creationId xmlns:a16="http://schemas.microsoft.com/office/drawing/2014/main" id="{C5B0C561-58F7-4586-8DF7-6C3CD22EAE5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2392363" y="812800"/>
            <a:ext cx="277495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Text Box 2">
            <a:extLst>
              <a:ext uri="{FF2B5EF4-FFF2-40B4-BE49-F238E27FC236}">
                <a16:creationId xmlns:a16="http://schemas.microsoft.com/office/drawing/2014/main" id="{F6F4E8E7-E932-4CE5-84CB-0A7D369A347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6067291-B973-4609-9E8D-1ADA34C196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157EC6D-4B6C-406F-A546-16794880666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21BCD-9DFA-4CE3-B5DB-2C2F8565A990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20295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AAACF3B-B3C4-4C8A-B3B8-EBB41943F9B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116C89-8842-41C7-A1D1-482A820B2C2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92C10-F45B-46AD-A1F7-36BF63AF78DE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88372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3B1391-B4F1-4805-BFBB-123E7EC17CE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879F1A-A046-492B-BFD5-9CB8B0CE08A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E6458-1623-44EB-989A-CA9FB9694E4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973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FE80C60-8DF8-48A9-8F05-79B7BE0A1BC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684C15C-8C11-4EEE-A777-36433CEDC34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49AE7-89EB-4BA0-AF23-9EB6B45D1F37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426790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364BB8E-9AEA-483C-AE48-6690E6E7678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2C8FE0B-3330-4B19-B421-53B76F43D63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5DFF7-57A3-404E-ACE8-52D7E590964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45525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3BFB470-68BD-47B2-94EA-B6C6E27B8A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1C7819-20A1-4CC2-9507-0245A4D78E0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59441-CC3C-4C15-9FEC-B585816DC3F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4360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D74323-CA0F-4E4A-9285-EB2FA524A71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ED9DC79-CD7F-4444-B42F-3205E450D7E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1559A-5AC8-4C50-A8B9-57530EE6118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5121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0C6AED-3A56-4AD9-BC8F-23849F98E90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B0E1CE0-5CB2-4DB1-97C4-03ACD9847FF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16A8D-CA2E-4AA4-90F4-59AA9264F04A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91234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6CFBE9D-7F51-4131-AD31-703FCEBBACE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50C1D8F-C2A3-4111-9119-66C6B089311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EADA7-EE52-4AF7-B3E1-CE6F65DC62E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24064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5891B0A-01F6-4987-A3C9-220EAF808D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D0AFA89-2260-4192-85AF-96356157592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A5AF7-FE2A-4C1D-98B7-59C8AD57F2D7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31997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1C66B4-1A8F-40AD-A211-7C81C661B15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00666F-DAE2-4E8F-9EED-47143224728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FDFFC-D15D-4B9E-8886-44276A9085ED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85108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28BD615-A650-4CFC-A5BC-456B5663044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B72EC3-E3A8-46F7-98BB-309D4286D64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95F16-607E-42B9-8021-63D4269D62D9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27734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99A691F9-3A99-4EC9-83FA-39BE06E8D4E4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71488" y="9182100"/>
            <a:ext cx="1541462" cy="5254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</a:tabLst>
              <a:defRPr sz="900">
                <a:solidFill>
                  <a:srgbClr val="8B8B8B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 altLang="en-US"/>
              <a:t>18/12/19</a:t>
            </a:r>
          </a:p>
        </p:txBody>
      </p:sp>
      <p:sp>
        <p:nvSpPr>
          <p:cNvPr id="1027" name="Text Box 2">
            <a:extLst>
              <a:ext uri="{FF2B5EF4-FFF2-40B4-BE49-F238E27FC236}">
                <a16:creationId xmlns:a16="http://schemas.microsoft.com/office/drawing/2014/main" id="{4C2D237A-DFFE-4D8F-B693-8027248C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8E1EAEF-72DB-4B61-8430-6D388F88E46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843463" y="9182100"/>
            <a:ext cx="1541462" cy="5254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</a:tabLst>
              <a:defRPr sz="900">
                <a:solidFill>
                  <a:srgbClr val="8B8B8B"/>
                </a:solidFill>
                <a:latin typeface="+mn-lt"/>
              </a:defRPr>
            </a:lvl1pPr>
          </a:lstStyle>
          <a:p>
            <a:pPr>
              <a:defRPr/>
            </a:pPr>
            <a:fld id="{3FBB9247-D043-41F3-ABE3-9C9D49796C4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75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75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5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75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75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75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">
            <a:extLst>
              <a:ext uri="{FF2B5EF4-FFF2-40B4-BE49-F238E27FC236}">
                <a16:creationId xmlns:a16="http://schemas.microsoft.com/office/drawing/2014/main" id="{DAA9A882-8701-49A4-9B00-4FE11B25C671}"/>
              </a:ext>
            </a:extLst>
          </p:cNvPr>
          <p:cNvGrpSpPr>
            <a:grpSpLocks/>
          </p:cNvGrpSpPr>
          <p:nvPr/>
        </p:nvGrpSpPr>
        <p:grpSpPr bwMode="auto">
          <a:xfrm>
            <a:off x="101600" y="966788"/>
            <a:ext cx="6651625" cy="4748212"/>
            <a:chOff x="101600" y="290513"/>
            <a:chExt cx="6651625" cy="4748212"/>
          </a:xfrm>
        </p:grpSpPr>
        <p:grpSp>
          <p:nvGrpSpPr>
            <p:cNvPr id="3076" name="Group 1">
              <a:extLst>
                <a:ext uri="{FF2B5EF4-FFF2-40B4-BE49-F238E27FC236}">
                  <a16:creationId xmlns:a16="http://schemas.microsoft.com/office/drawing/2014/main" id="{41FA2E4F-8589-4BB4-9F56-6D4DDFBB25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8850" y="515938"/>
              <a:ext cx="3254375" cy="1993900"/>
              <a:chOff x="2204" y="325"/>
              <a:chExt cx="2050" cy="1256"/>
            </a:xfrm>
          </p:grpSpPr>
          <p:pic>
            <p:nvPicPr>
              <p:cNvPr id="3131" name="Picture 2">
                <a:extLst>
                  <a:ext uri="{FF2B5EF4-FFF2-40B4-BE49-F238E27FC236}">
                    <a16:creationId xmlns:a16="http://schemas.microsoft.com/office/drawing/2014/main" id="{1CE4A25B-9AFC-438C-9003-489FBC2224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8" y="575"/>
                <a:ext cx="1600" cy="7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132" name="Rectangle 3">
                <a:extLst>
                  <a:ext uri="{FF2B5EF4-FFF2-40B4-BE49-F238E27FC236}">
                    <a16:creationId xmlns:a16="http://schemas.microsoft.com/office/drawing/2014/main" id="{7E04F21A-EAEF-4815-9238-9C32A40AD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8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40</a:t>
                </a:r>
              </a:p>
            </p:txBody>
          </p:sp>
          <p:sp>
            <p:nvSpPr>
              <p:cNvPr id="3133" name="Rectangle 4">
                <a:extLst>
                  <a:ext uri="{FF2B5EF4-FFF2-40B4-BE49-F238E27FC236}">
                    <a16:creationId xmlns:a16="http://schemas.microsoft.com/office/drawing/2014/main" id="{F45B413A-A93B-45F1-B374-6386BB1F9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45</a:t>
                </a:r>
              </a:p>
            </p:txBody>
          </p:sp>
          <p:sp>
            <p:nvSpPr>
              <p:cNvPr id="3134" name="Rectangle 5">
                <a:extLst>
                  <a:ext uri="{FF2B5EF4-FFF2-40B4-BE49-F238E27FC236}">
                    <a16:creationId xmlns:a16="http://schemas.microsoft.com/office/drawing/2014/main" id="{0E33B3F8-8816-4E31-93F4-F79AA5F84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5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</a:t>
                </a:r>
              </a:p>
            </p:txBody>
          </p:sp>
          <p:sp>
            <p:nvSpPr>
              <p:cNvPr id="3135" name="Rectangle 6">
                <a:extLst>
                  <a:ext uri="{FF2B5EF4-FFF2-40B4-BE49-F238E27FC236}">
                    <a16:creationId xmlns:a16="http://schemas.microsoft.com/office/drawing/2014/main" id="{BE93E362-487C-4826-A841-E9BA660AD4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55</a:t>
                </a:r>
              </a:p>
            </p:txBody>
          </p:sp>
          <p:sp>
            <p:nvSpPr>
              <p:cNvPr id="3136" name="Rectangle 7">
                <a:extLst>
                  <a:ext uri="{FF2B5EF4-FFF2-40B4-BE49-F238E27FC236}">
                    <a16:creationId xmlns:a16="http://schemas.microsoft.com/office/drawing/2014/main" id="{506E0F7A-B044-4E86-9FE7-75731AEE81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60</a:t>
                </a:r>
              </a:p>
            </p:txBody>
          </p:sp>
          <p:sp>
            <p:nvSpPr>
              <p:cNvPr id="3137" name="Rectangle 8">
                <a:extLst>
                  <a:ext uri="{FF2B5EF4-FFF2-40B4-BE49-F238E27FC236}">
                    <a16:creationId xmlns:a16="http://schemas.microsoft.com/office/drawing/2014/main" id="{B782F7AD-C672-4087-80DE-2802E325E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0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65</a:t>
                </a:r>
              </a:p>
            </p:txBody>
          </p:sp>
          <p:sp>
            <p:nvSpPr>
              <p:cNvPr id="3138" name="Rectangle 9">
                <a:extLst>
                  <a:ext uri="{FF2B5EF4-FFF2-40B4-BE49-F238E27FC236}">
                    <a16:creationId xmlns:a16="http://schemas.microsoft.com/office/drawing/2014/main" id="{6AAF584E-AE21-4D65-8D11-3F7B0A6DA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" y="1425"/>
                <a:ext cx="75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Temperature (°C)</a:t>
                </a:r>
              </a:p>
            </p:txBody>
          </p:sp>
          <p:sp>
            <p:nvSpPr>
              <p:cNvPr id="3139" name="Rectangle 10">
                <a:extLst>
                  <a:ext uri="{FF2B5EF4-FFF2-40B4-BE49-F238E27FC236}">
                    <a16:creationId xmlns:a16="http://schemas.microsoft.com/office/drawing/2014/main" id="{6392BF83-4C34-414F-B2C8-97B41D614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7" y="557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15000</a:t>
                </a:r>
              </a:p>
            </p:txBody>
          </p:sp>
          <p:sp>
            <p:nvSpPr>
              <p:cNvPr id="3140" name="Rectangle 11">
                <a:extLst>
                  <a:ext uri="{FF2B5EF4-FFF2-40B4-BE49-F238E27FC236}">
                    <a16:creationId xmlns:a16="http://schemas.microsoft.com/office/drawing/2014/main" id="{8D2F637F-EECD-4320-8432-E9CFCB9B85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7" y="677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12500</a:t>
                </a:r>
              </a:p>
            </p:txBody>
          </p:sp>
          <p:sp>
            <p:nvSpPr>
              <p:cNvPr id="3141" name="Rectangle 12">
                <a:extLst>
                  <a:ext uri="{FF2B5EF4-FFF2-40B4-BE49-F238E27FC236}">
                    <a16:creationId xmlns:a16="http://schemas.microsoft.com/office/drawing/2014/main" id="{52E625F4-10CD-4C7A-9EB8-0BAD1AC96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7" y="798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10000</a:t>
                </a:r>
              </a:p>
            </p:txBody>
          </p:sp>
          <p:sp>
            <p:nvSpPr>
              <p:cNvPr id="3142" name="Rectangle 13">
                <a:extLst>
                  <a:ext uri="{FF2B5EF4-FFF2-40B4-BE49-F238E27FC236}">
                    <a16:creationId xmlns:a16="http://schemas.microsoft.com/office/drawing/2014/main" id="{02F4851A-CE2D-4920-93D5-390E0CD3FD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" y="918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7500</a:t>
                </a:r>
              </a:p>
            </p:txBody>
          </p:sp>
          <p:sp>
            <p:nvSpPr>
              <p:cNvPr id="3143" name="Rectangle 14">
                <a:extLst>
                  <a:ext uri="{FF2B5EF4-FFF2-40B4-BE49-F238E27FC236}">
                    <a16:creationId xmlns:a16="http://schemas.microsoft.com/office/drawing/2014/main" id="{D291299D-8536-4634-8231-6D778A75E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" y="1039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5000</a:t>
                </a:r>
              </a:p>
            </p:txBody>
          </p:sp>
          <p:sp>
            <p:nvSpPr>
              <p:cNvPr id="3144" name="Rectangle 15">
                <a:extLst>
                  <a:ext uri="{FF2B5EF4-FFF2-40B4-BE49-F238E27FC236}">
                    <a16:creationId xmlns:a16="http://schemas.microsoft.com/office/drawing/2014/main" id="{A2634AF6-EDAC-46E5-B5D5-7919B171D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" y="1159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2500</a:t>
                </a:r>
              </a:p>
            </p:txBody>
          </p:sp>
          <p:sp>
            <p:nvSpPr>
              <p:cNvPr id="3145" name="Rectangle 16">
                <a:extLst>
                  <a:ext uri="{FF2B5EF4-FFF2-40B4-BE49-F238E27FC236}">
                    <a16:creationId xmlns:a16="http://schemas.microsoft.com/office/drawing/2014/main" id="{EF5BFBC5-11FC-4EB4-BAE0-160C67A70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975" y="894"/>
                <a:ext cx="613" cy="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Fluorescence</a:t>
                </a:r>
              </a:p>
            </p:txBody>
          </p:sp>
          <p:sp>
            <p:nvSpPr>
              <p:cNvPr id="3146" name="Rectangle 17">
                <a:extLst>
                  <a:ext uri="{FF2B5EF4-FFF2-40B4-BE49-F238E27FC236}">
                    <a16:creationId xmlns:a16="http://schemas.microsoft.com/office/drawing/2014/main" id="{658C4634-7941-4901-806E-AF870B0BB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9" y="927"/>
                <a:ext cx="328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DMSO</a:t>
                </a:r>
              </a:p>
            </p:txBody>
          </p:sp>
          <p:sp>
            <p:nvSpPr>
              <p:cNvPr id="3147" name="Rectangle 18">
                <a:extLst>
                  <a:ext uri="{FF2B5EF4-FFF2-40B4-BE49-F238E27FC236}">
                    <a16:creationId xmlns:a16="http://schemas.microsoft.com/office/drawing/2014/main" id="{DF41C265-7298-4B62-B9D9-D9848A424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4" y="851"/>
                <a:ext cx="509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ENMD-2076</a:t>
                </a:r>
              </a:p>
            </p:txBody>
          </p:sp>
          <p:sp>
            <p:nvSpPr>
              <p:cNvPr id="3148" name="Rectangle 19">
                <a:extLst>
                  <a:ext uri="{FF2B5EF4-FFF2-40B4-BE49-F238E27FC236}">
                    <a16:creationId xmlns:a16="http://schemas.microsoft.com/office/drawing/2014/main" id="{761E022A-5E10-415E-BF5F-9C5B02E86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9" y="325"/>
                <a:ext cx="26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ΔTm</a:t>
                </a:r>
              </a:p>
            </p:txBody>
          </p:sp>
          <p:sp>
            <p:nvSpPr>
              <p:cNvPr id="3149" name="Rectangle 20">
                <a:extLst>
                  <a:ext uri="{FF2B5EF4-FFF2-40B4-BE49-F238E27FC236}">
                    <a16:creationId xmlns:a16="http://schemas.microsoft.com/office/drawing/2014/main" id="{8DF3622C-B4EE-4BBC-8039-8FC9D2A70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" y="416"/>
                <a:ext cx="2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4.1°C</a:t>
                </a:r>
              </a:p>
            </p:txBody>
          </p:sp>
          <p:grpSp>
            <p:nvGrpSpPr>
              <p:cNvPr id="3150" name="Group 21">
                <a:extLst>
                  <a:ext uri="{FF2B5EF4-FFF2-40B4-BE49-F238E27FC236}">
                    <a16:creationId xmlns:a16="http://schemas.microsoft.com/office/drawing/2014/main" id="{8690EBC6-8B5D-4B60-9C48-C4B791126E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6" y="521"/>
                <a:ext cx="251" cy="52"/>
                <a:chOff x="3146" y="521"/>
                <a:chExt cx="251" cy="52"/>
              </a:xfrm>
            </p:grpSpPr>
            <p:sp>
              <p:nvSpPr>
                <p:cNvPr id="3151" name="Line 22">
                  <a:extLst>
                    <a:ext uri="{FF2B5EF4-FFF2-40B4-BE49-F238E27FC236}">
                      <a16:creationId xmlns:a16="http://schemas.microsoft.com/office/drawing/2014/main" id="{77A42050-B086-417B-9719-CA40CB83A8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6" y="547"/>
                  <a:ext cx="250" cy="0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2" name="Line 23">
                  <a:extLst>
                    <a:ext uri="{FF2B5EF4-FFF2-40B4-BE49-F238E27FC236}">
                      <a16:creationId xmlns:a16="http://schemas.microsoft.com/office/drawing/2014/main" id="{F5947BF6-FE77-41FA-8A52-3086630F55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6" y="521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3" name="Line 24">
                  <a:extLst>
                    <a:ext uri="{FF2B5EF4-FFF2-40B4-BE49-F238E27FC236}">
                      <a16:creationId xmlns:a16="http://schemas.microsoft.com/office/drawing/2014/main" id="{A41750C1-260E-4662-AC9C-3097EF0270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98" y="521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77" name="Group 25">
              <a:extLst>
                <a:ext uri="{FF2B5EF4-FFF2-40B4-BE49-F238E27FC236}">
                  <a16:creationId xmlns:a16="http://schemas.microsoft.com/office/drawing/2014/main" id="{DC54DA7A-9461-4B14-9060-6DBFCCA39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000" y="515938"/>
              <a:ext cx="3254375" cy="1993900"/>
              <a:chOff x="80" y="325"/>
              <a:chExt cx="2050" cy="1256"/>
            </a:xfrm>
          </p:grpSpPr>
          <p:pic>
            <p:nvPicPr>
              <p:cNvPr id="3108" name="Picture 26">
                <a:extLst>
                  <a:ext uri="{FF2B5EF4-FFF2-40B4-BE49-F238E27FC236}">
                    <a16:creationId xmlns:a16="http://schemas.microsoft.com/office/drawing/2014/main" id="{F6DB0F41-5CE6-4B0A-9213-D1DF1AFF7B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" y="575"/>
                <a:ext cx="1600" cy="7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109" name="Rectangle 27">
                <a:extLst>
                  <a:ext uri="{FF2B5EF4-FFF2-40B4-BE49-F238E27FC236}">
                    <a16:creationId xmlns:a16="http://schemas.microsoft.com/office/drawing/2014/main" id="{2B4E5082-5027-4967-A847-62CAB7687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40</a:t>
                </a:r>
              </a:p>
            </p:txBody>
          </p:sp>
          <p:sp>
            <p:nvSpPr>
              <p:cNvPr id="3110" name="Rectangle 28">
                <a:extLst>
                  <a:ext uri="{FF2B5EF4-FFF2-40B4-BE49-F238E27FC236}">
                    <a16:creationId xmlns:a16="http://schemas.microsoft.com/office/drawing/2014/main" id="{74307CF2-F8A6-4863-9D62-E35B8209F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45</a:t>
                </a:r>
              </a:p>
            </p:txBody>
          </p:sp>
          <p:sp>
            <p:nvSpPr>
              <p:cNvPr id="3111" name="Rectangle 29">
                <a:extLst>
                  <a:ext uri="{FF2B5EF4-FFF2-40B4-BE49-F238E27FC236}">
                    <a16:creationId xmlns:a16="http://schemas.microsoft.com/office/drawing/2014/main" id="{AC56DFF1-A206-447F-AAD6-711FFA55C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</a:t>
                </a:r>
              </a:p>
            </p:txBody>
          </p:sp>
          <p:sp>
            <p:nvSpPr>
              <p:cNvPr id="3112" name="Rectangle 30">
                <a:extLst>
                  <a:ext uri="{FF2B5EF4-FFF2-40B4-BE49-F238E27FC236}">
                    <a16:creationId xmlns:a16="http://schemas.microsoft.com/office/drawing/2014/main" id="{358F97FF-E7A8-411E-AC6F-7DAFEACED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9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55</a:t>
                </a:r>
              </a:p>
            </p:txBody>
          </p:sp>
          <p:sp>
            <p:nvSpPr>
              <p:cNvPr id="3113" name="Rectangle 31">
                <a:extLst>
                  <a:ext uri="{FF2B5EF4-FFF2-40B4-BE49-F238E27FC236}">
                    <a16:creationId xmlns:a16="http://schemas.microsoft.com/office/drawing/2014/main" id="{169569A7-B99E-4803-817C-C281E3260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8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60</a:t>
                </a:r>
              </a:p>
            </p:txBody>
          </p:sp>
          <p:sp>
            <p:nvSpPr>
              <p:cNvPr id="3114" name="Rectangle 32">
                <a:extLst>
                  <a:ext uri="{FF2B5EF4-FFF2-40B4-BE49-F238E27FC236}">
                    <a16:creationId xmlns:a16="http://schemas.microsoft.com/office/drawing/2014/main" id="{E1337C73-DAAB-4781-B066-3A4FAA30A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1324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65</a:t>
                </a:r>
              </a:p>
            </p:txBody>
          </p:sp>
          <p:sp>
            <p:nvSpPr>
              <p:cNvPr id="3115" name="Rectangle 33">
                <a:extLst>
                  <a:ext uri="{FF2B5EF4-FFF2-40B4-BE49-F238E27FC236}">
                    <a16:creationId xmlns:a16="http://schemas.microsoft.com/office/drawing/2014/main" id="{CA9DFDCE-70D3-4329-A205-4F415675A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8" y="1425"/>
                <a:ext cx="75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Temperature (°C)</a:t>
                </a:r>
              </a:p>
            </p:txBody>
          </p:sp>
          <p:sp>
            <p:nvSpPr>
              <p:cNvPr id="3116" name="Rectangle 34">
                <a:extLst>
                  <a:ext uri="{FF2B5EF4-FFF2-40B4-BE49-F238E27FC236}">
                    <a16:creationId xmlns:a16="http://schemas.microsoft.com/office/drawing/2014/main" id="{BCC74BBE-985C-4C6D-9769-643ECE492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" y="557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15000</a:t>
                </a:r>
              </a:p>
            </p:txBody>
          </p:sp>
          <p:sp>
            <p:nvSpPr>
              <p:cNvPr id="3117" name="Rectangle 35">
                <a:extLst>
                  <a:ext uri="{FF2B5EF4-FFF2-40B4-BE49-F238E27FC236}">
                    <a16:creationId xmlns:a16="http://schemas.microsoft.com/office/drawing/2014/main" id="{4DF68F40-C7EB-4F77-B2EF-FC749B0FE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" y="677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12500</a:t>
                </a:r>
              </a:p>
            </p:txBody>
          </p:sp>
          <p:sp>
            <p:nvSpPr>
              <p:cNvPr id="3118" name="Rectangle 36">
                <a:extLst>
                  <a:ext uri="{FF2B5EF4-FFF2-40B4-BE49-F238E27FC236}">
                    <a16:creationId xmlns:a16="http://schemas.microsoft.com/office/drawing/2014/main" id="{27BCC985-A85D-48B6-9AB4-1E39AB701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" y="798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10000</a:t>
                </a:r>
              </a:p>
            </p:txBody>
          </p:sp>
          <p:sp>
            <p:nvSpPr>
              <p:cNvPr id="3119" name="Rectangle 37">
                <a:extLst>
                  <a:ext uri="{FF2B5EF4-FFF2-40B4-BE49-F238E27FC236}">
                    <a16:creationId xmlns:a16="http://schemas.microsoft.com/office/drawing/2014/main" id="{824227CF-DBE1-4863-B12C-CE37C0966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" y="918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7500</a:t>
                </a:r>
              </a:p>
            </p:txBody>
          </p:sp>
          <p:sp>
            <p:nvSpPr>
              <p:cNvPr id="3120" name="Rectangle 38">
                <a:extLst>
                  <a:ext uri="{FF2B5EF4-FFF2-40B4-BE49-F238E27FC236}">
                    <a16:creationId xmlns:a16="http://schemas.microsoft.com/office/drawing/2014/main" id="{7539588A-FA8B-4A55-A134-5C07F89E5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" y="1039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5000</a:t>
                </a:r>
              </a:p>
            </p:txBody>
          </p:sp>
          <p:sp>
            <p:nvSpPr>
              <p:cNvPr id="3121" name="Rectangle 39">
                <a:extLst>
                  <a:ext uri="{FF2B5EF4-FFF2-40B4-BE49-F238E27FC236}">
                    <a16:creationId xmlns:a16="http://schemas.microsoft.com/office/drawing/2014/main" id="{5E0D30D9-D807-4F4C-9117-CA7E7C066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" y="1159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2500</a:t>
                </a:r>
              </a:p>
            </p:txBody>
          </p:sp>
          <p:sp>
            <p:nvSpPr>
              <p:cNvPr id="3122" name="Rectangle 40">
                <a:extLst>
                  <a:ext uri="{FF2B5EF4-FFF2-40B4-BE49-F238E27FC236}">
                    <a16:creationId xmlns:a16="http://schemas.microsoft.com/office/drawing/2014/main" id="{7F9D4E58-650F-4410-93B7-CFCC96234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-149" y="894"/>
                <a:ext cx="613" cy="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Fluorescence</a:t>
                </a:r>
              </a:p>
            </p:txBody>
          </p:sp>
          <p:sp>
            <p:nvSpPr>
              <p:cNvPr id="3123" name="Rectangle 41">
                <a:extLst>
                  <a:ext uri="{FF2B5EF4-FFF2-40B4-BE49-F238E27FC236}">
                    <a16:creationId xmlns:a16="http://schemas.microsoft.com/office/drawing/2014/main" id="{EF8B978C-CCF4-4F43-AEBE-037EE6970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" y="993"/>
                <a:ext cx="328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DMSO</a:t>
                </a:r>
              </a:p>
            </p:txBody>
          </p:sp>
          <p:sp>
            <p:nvSpPr>
              <p:cNvPr id="3124" name="Rectangle 42">
                <a:extLst>
                  <a:ext uri="{FF2B5EF4-FFF2-40B4-BE49-F238E27FC236}">
                    <a16:creationId xmlns:a16="http://schemas.microsoft.com/office/drawing/2014/main" id="{89F47F9A-E8BE-43F5-84BD-08D0BD54A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871"/>
                <a:ext cx="509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ENMD-2076</a:t>
                </a:r>
              </a:p>
            </p:txBody>
          </p:sp>
          <p:sp>
            <p:nvSpPr>
              <p:cNvPr id="3125" name="Rectangle 43">
                <a:extLst>
                  <a:ext uri="{FF2B5EF4-FFF2-40B4-BE49-F238E27FC236}">
                    <a16:creationId xmlns:a16="http://schemas.microsoft.com/office/drawing/2014/main" id="{C66D143C-4093-4E95-B138-D1F906C28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4" y="325"/>
                <a:ext cx="26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ΔTm</a:t>
                </a:r>
              </a:p>
            </p:txBody>
          </p:sp>
          <p:sp>
            <p:nvSpPr>
              <p:cNvPr id="3126" name="Rectangle 44">
                <a:extLst>
                  <a:ext uri="{FF2B5EF4-FFF2-40B4-BE49-F238E27FC236}">
                    <a16:creationId xmlns:a16="http://schemas.microsoft.com/office/drawing/2014/main" id="{F90DE85D-6DED-4D69-A2D7-CC0AFC161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9" y="416"/>
                <a:ext cx="2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3.5°C</a:t>
                </a:r>
              </a:p>
            </p:txBody>
          </p:sp>
          <p:grpSp>
            <p:nvGrpSpPr>
              <p:cNvPr id="3127" name="Group 45">
                <a:extLst>
                  <a:ext uri="{FF2B5EF4-FFF2-40B4-BE49-F238E27FC236}">
                    <a16:creationId xmlns:a16="http://schemas.microsoft.com/office/drawing/2014/main" id="{8787BF90-552B-43E9-AE65-705E523C8A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6" y="521"/>
                <a:ext cx="180" cy="52"/>
                <a:chOff x="1126" y="521"/>
                <a:chExt cx="180" cy="52"/>
              </a:xfrm>
            </p:grpSpPr>
            <p:sp>
              <p:nvSpPr>
                <p:cNvPr id="3128" name="Line 46">
                  <a:extLst>
                    <a:ext uri="{FF2B5EF4-FFF2-40B4-BE49-F238E27FC236}">
                      <a16:creationId xmlns:a16="http://schemas.microsoft.com/office/drawing/2014/main" id="{B72ABC1D-CECC-416D-AA83-D170677F47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26" y="547"/>
                  <a:ext cx="180" cy="0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9" name="Line 47">
                  <a:extLst>
                    <a:ext uri="{FF2B5EF4-FFF2-40B4-BE49-F238E27FC236}">
                      <a16:creationId xmlns:a16="http://schemas.microsoft.com/office/drawing/2014/main" id="{7133BD53-795F-4193-852D-BB3C88DA08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26" y="521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0" name="Line 48">
                  <a:extLst>
                    <a:ext uri="{FF2B5EF4-FFF2-40B4-BE49-F238E27FC236}">
                      <a16:creationId xmlns:a16="http://schemas.microsoft.com/office/drawing/2014/main" id="{FD9878C8-5382-4B78-A43A-7BBBD94600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07" y="521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78" name="Group 49">
              <a:extLst>
                <a:ext uri="{FF2B5EF4-FFF2-40B4-BE49-F238E27FC236}">
                  <a16:creationId xmlns:a16="http://schemas.microsoft.com/office/drawing/2014/main" id="{725DF8F3-8959-4CB6-BE65-CF5D456613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2925" y="3044825"/>
              <a:ext cx="3254375" cy="1993900"/>
              <a:chOff x="1142" y="1918"/>
              <a:chExt cx="2050" cy="1256"/>
            </a:xfrm>
          </p:grpSpPr>
          <p:pic>
            <p:nvPicPr>
              <p:cNvPr id="3085" name="Picture 50">
                <a:extLst>
                  <a:ext uri="{FF2B5EF4-FFF2-40B4-BE49-F238E27FC236}">
                    <a16:creationId xmlns:a16="http://schemas.microsoft.com/office/drawing/2014/main" id="{FD82FA9C-6CCB-489B-BAE6-FF2B4C4ED1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6" y="2168"/>
                <a:ext cx="1600" cy="7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086" name="Rectangle 51">
                <a:extLst>
                  <a:ext uri="{FF2B5EF4-FFF2-40B4-BE49-F238E27FC236}">
                    <a16:creationId xmlns:a16="http://schemas.microsoft.com/office/drawing/2014/main" id="{3339E8B7-BEE0-4E9C-A2FC-AC2AEEF0E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6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40</a:t>
                </a:r>
              </a:p>
            </p:txBody>
          </p:sp>
          <p:sp>
            <p:nvSpPr>
              <p:cNvPr id="3087" name="Rectangle 52">
                <a:extLst>
                  <a:ext uri="{FF2B5EF4-FFF2-40B4-BE49-F238E27FC236}">
                    <a16:creationId xmlns:a16="http://schemas.microsoft.com/office/drawing/2014/main" id="{55F207BA-4201-4CC3-AFB8-3069CB459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4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45</a:t>
                </a:r>
              </a:p>
            </p:txBody>
          </p:sp>
          <p:sp>
            <p:nvSpPr>
              <p:cNvPr id="3088" name="Rectangle 53">
                <a:extLst>
                  <a:ext uri="{FF2B5EF4-FFF2-40B4-BE49-F238E27FC236}">
                    <a16:creationId xmlns:a16="http://schemas.microsoft.com/office/drawing/2014/main" id="{0329F29F-63D5-43C7-8492-8DD653E91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3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</a:t>
                </a:r>
              </a:p>
            </p:txBody>
          </p:sp>
          <p:sp>
            <p:nvSpPr>
              <p:cNvPr id="3089" name="Rectangle 54">
                <a:extLst>
                  <a:ext uri="{FF2B5EF4-FFF2-40B4-BE49-F238E27FC236}">
                    <a16:creationId xmlns:a16="http://schemas.microsoft.com/office/drawing/2014/main" id="{E6D95D49-1B22-404E-9A0C-DA87CEF0C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1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55</a:t>
                </a:r>
              </a:p>
            </p:txBody>
          </p:sp>
          <p:sp>
            <p:nvSpPr>
              <p:cNvPr id="3090" name="Rectangle 55">
                <a:extLst>
                  <a:ext uri="{FF2B5EF4-FFF2-40B4-BE49-F238E27FC236}">
                    <a16:creationId xmlns:a16="http://schemas.microsoft.com/office/drawing/2014/main" id="{71E3429C-34C5-4139-B483-55CA0EA34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0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60</a:t>
                </a:r>
              </a:p>
            </p:txBody>
          </p:sp>
          <p:sp>
            <p:nvSpPr>
              <p:cNvPr id="3091" name="Rectangle 56">
                <a:extLst>
                  <a:ext uri="{FF2B5EF4-FFF2-40B4-BE49-F238E27FC236}">
                    <a16:creationId xmlns:a16="http://schemas.microsoft.com/office/drawing/2014/main" id="{5C9F91D5-4EFF-404B-AF4B-7AB8F4C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8" y="2917"/>
                <a:ext cx="1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65</a:t>
                </a:r>
              </a:p>
            </p:txBody>
          </p:sp>
          <p:sp>
            <p:nvSpPr>
              <p:cNvPr id="3092" name="Rectangle 57">
                <a:extLst>
                  <a:ext uri="{FF2B5EF4-FFF2-40B4-BE49-F238E27FC236}">
                    <a16:creationId xmlns:a16="http://schemas.microsoft.com/office/drawing/2014/main" id="{A2027336-7F5E-4D66-AE05-00212456C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3017"/>
                <a:ext cx="752" cy="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Temperature (°C)</a:t>
                </a:r>
              </a:p>
            </p:txBody>
          </p:sp>
          <p:sp>
            <p:nvSpPr>
              <p:cNvPr id="3093" name="Rectangle 58">
                <a:extLst>
                  <a:ext uri="{FF2B5EF4-FFF2-40B4-BE49-F238E27FC236}">
                    <a16:creationId xmlns:a16="http://schemas.microsoft.com/office/drawing/2014/main" id="{F7F91411-3E96-424A-8F2A-E813F1B74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150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15000</a:t>
                </a:r>
              </a:p>
            </p:txBody>
          </p:sp>
          <p:sp>
            <p:nvSpPr>
              <p:cNvPr id="3094" name="Rectangle 59">
                <a:extLst>
                  <a:ext uri="{FF2B5EF4-FFF2-40B4-BE49-F238E27FC236}">
                    <a16:creationId xmlns:a16="http://schemas.microsoft.com/office/drawing/2014/main" id="{ACB9CF77-7337-4C7F-96C0-9242F19F8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270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12500</a:t>
                </a:r>
              </a:p>
            </p:txBody>
          </p:sp>
          <p:sp>
            <p:nvSpPr>
              <p:cNvPr id="3095" name="Rectangle 60">
                <a:extLst>
                  <a:ext uri="{FF2B5EF4-FFF2-40B4-BE49-F238E27FC236}">
                    <a16:creationId xmlns:a16="http://schemas.microsoft.com/office/drawing/2014/main" id="{F109FBB2-F762-4B10-83BD-4544798A5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391"/>
                <a:ext cx="31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10000</a:t>
                </a:r>
              </a:p>
            </p:txBody>
          </p:sp>
          <p:sp>
            <p:nvSpPr>
              <p:cNvPr id="3096" name="Rectangle 61">
                <a:extLst>
                  <a:ext uri="{FF2B5EF4-FFF2-40B4-BE49-F238E27FC236}">
                    <a16:creationId xmlns:a16="http://schemas.microsoft.com/office/drawing/2014/main" id="{B345FAEE-B062-4473-A51A-A4A2BC944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511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7500</a:t>
                </a:r>
              </a:p>
            </p:txBody>
          </p:sp>
          <p:sp>
            <p:nvSpPr>
              <p:cNvPr id="3097" name="Rectangle 62">
                <a:extLst>
                  <a:ext uri="{FF2B5EF4-FFF2-40B4-BE49-F238E27FC236}">
                    <a16:creationId xmlns:a16="http://schemas.microsoft.com/office/drawing/2014/main" id="{A2E3131D-D45A-4867-8767-B6C9F3E84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632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5000</a:t>
                </a:r>
              </a:p>
            </p:txBody>
          </p:sp>
          <p:sp>
            <p:nvSpPr>
              <p:cNvPr id="3098" name="Rectangle 63">
                <a:extLst>
                  <a:ext uri="{FF2B5EF4-FFF2-40B4-BE49-F238E27FC236}">
                    <a16:creationId xmlns:a16="http://schemas.microsoft.com/office/drawing/2014/main" id="{D4DB0ED5-4A09-4323-A705-0344A940F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" y="2752"/>
                <a:ext cx="27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2500</a:t>
                </a:r>
              </a:p>
            </p:txBody>
          </p:sp>
          <p:sp>
            <p:nvSpPr>
              <p:cNvPr id="3099" name="Rectangle 64">
                <a:extLst>
                  <a:ext uri="{FF2B5EF4-FFF2-40B4-BE49-F238E27FC236}">
                    <a16:creationId xmlns:a16="http://schemas.microsoft.com/office/drawing/2014/main" id="{47143407-B53F-4A5B-BD9B-1DCD8866A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913" y="2487"/>
                <a:ext cx="613" cy="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  <a:tab pos="898525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1100">
                    <a:solidFill>
                      <a:srgbClr val="000000"/>
                    </a:solidFill>
                  </a:rPr>
                  <a:t>Fluorescence</a:t>
                </a:r>
              </a:p>
            </p:txBody>
          </p:sp>
          <p:sp>
            <p:nvSpPr>
              <p:cNvPr id="3100" name="Rectangle 65">
                <a:extLst>
                  <a:ext uri="{FF2B5EF4-FFF2-40B4-BE49-F238E27FC236}">
                    <a16:creationId xmlns:a16="http://schemas.microsoft.com/office/drawing/2014/main" id="{79567358-68C7-46EF-8B54-AEB375F64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" y="2569"/>
                <a:ext cx="328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DMSO</a:t>
                </a:r>
              </a:p>
            </p:txBody>
          </p:sp>
          <p:sp>
            <p:nvSpPr>
              <p:cNvPr id="3101" name="Rectangle 66">
                <a:extLst>
                  <a:ext uri="{FF2B5EF4-FFF2-40B4-BE49-F238E27FC236}">
                    <a16:creationId xmlns:a16="http://schemas.microsoft.com/office/drawing/2014/main" id="{959CF1A6-9A16-496F-A574-71BC54136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2443"/>
                <a:ext cx="509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ENMD-2076</a:t>
                </a:r>
              </a:p>
            </p:txBody>
          </p:sp>
          <p:sp>
            <p:nvSpPr>
              <p:cNvPr id="3102" name="Rectangle 67">
                <a:extLst>
                  <a:ext uri="{FF2B5EF4-FFF2-40B4-BE49-F238E27FC236}">
                    <a16:creationId xmlns:a16="http://schemas.microsoft.com/office/drawing/2014/main" id="{A59121B2-751C-4BCB-A396-21B5A1D14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7" y="1918"/>
                <a:ext cx="26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ΔTm</a:t>
                </a:r>
              </a:p>
            </p:txBody>
          </p:sp>
          <p:sp>
            <p:nvSpPr>
              <p:cNvPr id="3103" name="Rectangle 68">
                <a:extLst>
                  <a:ext uri="{FF2B5EF4-FFF2-40B4-BE49-F238E27FC236}">
                    <a16:creationId xmlns:a16="http://schemas.microsoft.com/office/drawing/2014/main" id="{50C8CA58-89A1-40A3-95AF-1AE06903F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2" y="2009"/>
                <a:ext cx="294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5000" rIns="90000" bIns="45000">
                <a:spAutoFit/>
              </a:bodyPr>
              <a:lstStyle>
                <a:lvl1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9263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pt-BR" altLang="en-US" sz="900">
                    <a:solidFill>
                      <a:srgbClr val="000000"/>
                    </a:solidFill>
                  </a:rPr>
                  <a:t>4.3°C</a:t>
                </a:r>
              </a:p>
            </p:txBody>
          </p:sp>
          <p:grpSp>
            <p:nvGrpSpPr>
              <p:cNvPr id="3104" name="Group 69">
                <a:extLst>
                  <a:ext uri="{FF2B5EF4-FFF2-40B4-BE49-F238E27FC236}">
                    <a16:creationId xmlns:a16="http://schemas.microsoft.com/office/drawing/2014/main" id="{865BC637-CC1F-46DE-B12B-8D36B6618A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0" y="2114"/>
                <a:ext cx="260" cy="52"/>
                <a:chOff x="2250" y="2114"/>
                <a:chExt cx="260" cy="52"/>
              </a:xfrm>
            </p:grpSpPr>
            <p:sp>
              <p:nvSpPr>
                <p:cNvPr id="3105" name="Line 70">
                  <a:extLst>
                    <a:ext uri="{FF2B5EF4-FFF2-40B4-BE49-F238E27FC236}">
                      <a16:creationId xmlns:a16="http://schemas.microsoft.com/office/drawing/2014/main" id="{C2958EFB-13B1-4822-89E6-39E6F878B7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50" y="2140"/>
                  <a:ext cx="259" cy="0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6" name="Line 71">
                  <a:extLst>
                    <a:ext uri="{FF2B5EF4-FFF2-40B4-BE49-F238E27FC236}">
                      <a16:creationId xmlns:a16="http://schemas.microsoft.com/office/drawing/2014/main" id="{63780685-FB25-4AA3-BE07-A073C8EDEA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50" y="2114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7" name="Line 72">
                  <a:extLst>
                    <a:ext uri="{FF2B5EF4-FFF2-40B4-BE49-F238E27FC236}">
                      <a16:creationId xmlns:a16="http://schemas.microsoft.com/office/drawing/2014/main" id="{B3C5AB80-8472-44F4-AB76-4BCA40D09B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10" y="2114"/>
                  <a:ext cx="0" cy="52"/>
                </a:xfrm>
                <a:prstGeom prst="line">
                  <a:avLst/>
                </a:prstGeom>
                <a:noFill/>
                <a:ln w="1584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079" name="Rectangle 73">
              <a:extLst>
                <a:ext uri="{FF2B5EF4-FFF2-40B4-BE49-F238E27FC236}">
                  <a16:creationId xmlns:a16="http://schemas.microsoft.com/office/drawing/2014/main" id="{635AECB7-F7E8-4B3E-9B76-02F844431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650" y="2913063"/>
              <a:ext cx="398463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400" b="1">
                  <a:solidFill>
                    <a:srgbClr val="000000"/>
                  </a:solidFill>
                </a:rPr>
                <a:t>(c)</a:t>
              </a:r>
            </a:p>
          </p:txBody>
        </p:sp>
        <p:sp>
          <p:nvSpPr>
            <p:cNvPr id="3080" name="Rectangle 74">
              <a:extLst>
                <a:ext uri="{FF2B5EF4-FFF2-40B4-BE49-F238E27FC236}">
                  <a16:creationId xmlns:a16="http://schemas.microsoft.com/office/drawing/2014/main" id="{214B206F-5967-4BED-8901-C4B266D16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9163" y="290513"/>
              <a:ext cx="407987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400" b="1">
                  <a:solidFill>
                    <a:srgbClr val="000000"/>
                  </a:solidFill>
                </a:rPr>
                <a:t>(b)</a:t>
              </a:r>
            </a:p>
          </p:txBody>
        </p:sp>
        <p:sp>
          <p:nvSpPr>
            <p:cNvPr id="3081" name="Text Box 75">
              <a:extLst>
                <a:ext uri="{FF2B5EF4-FFF2-40B4-BE49-F238E27FC236}">
                  <a16:creationId xmlns:a16="http://schemas.microsoft.com/office/drawing/2014/main" id="{1560ACDC-350A-47B1-B08F-A9DA787F5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5175" y="290513"/>
              <a:ext cx="1104900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53890" rIns="90000" bIns="45000"/>
            <a:lstStyle>
              <a:lvl1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000" i="1">
                  <a:solidFill>
                    <a:srgbClr val="000000"/>
                  </a:solidFill>
                </a:rPr>
                <a:t>Zm</a:t>
              </a:r>
              <a:r>
                <a:rPr lang="pt-BR" altLang="en-US" sz="1000">
                  <a:solidFill>
                    <a:srgbClr val="000000"/>
                  </a:solidFill>
                </a:rPr>
                <a:t>DRIK1</a:t>
              </a:r>
              <a:r>
                <a:rPr lang="pt-BR" altLang="en-US" sz="1000" baseline="33000">
                  <a:solidFill>
                    <a:srgbClr val="000000"/>
                  </a:solidFill>
                </a:rPr>
                <a:t>K217-S514</a:t>
              </a:r>
            </a:p>
          </p:txBody>
        </p:sp>
        <p:sp>
          <p:nvSpPr>
            <p:cNvPr id="3082" name="Text Box 76">
              <a:extLst>
                <a:ext uri="{FF2B5EF4-FFF2-40B4-BE49-F238E27FC236}">
                  <a16:creationId xmlns:a16="http://schemas.microsoft.com/office/drawing/2014/main" id="{45D6F0A3-B7DB-4276-96F3-C682F2008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6075" y="2913063"/>
              <a:ext cx="1108075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53890" rIns="90000" bIns="45000"/>
            <a:lstStyle>
              <a:lvl1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000" i="1">
                  <a:solidFill>
                    <a:srgbClr val="000000"/>
                  </a:solidFill>
                </a:rPr>
                <a:t>Zm</a:t>
              </a:r>
              <a:r>
                <a:rPr lang="pt-BR" altLang="en-US" sz="1000">
                  <a:solidFill>
                    <a:srgbClr val="000000"/>
                  </a:solidFill>
                </a:rPr>
                <a:t>DRIK1</a:t>
              </a:r>
              <a:r>
                <a:rPr lang="pt-BR" altLang="en-US" sz="1000" baseline="33000">
                  <a:solidFill>
                    <a:srgbClr val="000000"/>
                  </a:solidFill>
                </a:rPr>
                <a:t>R187-P492</a:t>
              </a:r>
            </a:p>
          </p:txBody>
        </p:sp>
        <p:sp>
          <p:nvSpPr>
            <p:cNvPr id="3083" name="Rectangle 77">
              <a:extLst>
                <a:ext uri="{FF2B5EF4-FFF2-40B4-BE49-F238E27FC236}">
                  <a16:creationId xmlns:a16="http://schemas.microsoft.com/office/drawing/2014/main" id="{29089F87-2C0A-412D-B4EE-375880737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00" y="290513"/>
              <a:ext cx="398463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400" b="1">
                  <a:solidFill>
                    <a:srgbClr val="000000"/>
                  </a:solidFill>
                </a:rPr>
                <a:t>(a)</a:t>
              </a:r>
            </a:p>
          </p:txBody>
        </p:sp>
        <p:sp>
          <p:nvSpPr>
            <p:cNvPr id="3084" name="Text Box 78">
              <a:extLst>
                <a:ext uri="{FF2B5EF4-FFF2-40B4-BE49-F238E27FC236}">
                  <a16:creationId xmlns:a16="http://schemas.microsoft.com/office/drawing/2014/main" id="{EDD525B3-71E0-4001-B66A-F6B856E8D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1738" y="290513"/>
              <a:ext cx="1104900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53890" rIns="90000" bIns="45000"/>
            <a:lstStyle>
              <a:lvl1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9263" algn="l"/>
                  <a:tab pos="8985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altLang="en-US" sz="1000" i="1">
                  <a:solidFill>
                    <a:srgbClr val="000000"/>
                  </a:solidFill>
                </a:rPr>
                <a:t>Zm</a:t>
              </a:r>
              <a:r>
                <a:rPr lang="pt-BR" altLang="en-US" sz="1000">
                  <a:solidFill>
                    <a:srgbClr val="000000"/>
                  </a:solidFill>
                </a:rPr>
                <a:t>DRIK1</a:t>
              </a:r>
              <a:r>
                <a:rPr lang="pt-BR" altLang="en-US" sz="1000" baseline="33000">
                  <a:solidFill>
                    <a:srgbClr val="000000"/>
                  </a:solidFill>
                </a:rPr>
                <a:t>K217-P492</a:t>
              </a:r>
            </a:p>
          </p:txBody>
        </p:sp>
      </p:grpSp>
      <p:sp>
        <p:nvSpPr>
          <p:cNvPr id="3075" name="Rectangle 1">
            <a:extLst>
              <a:ext uri="{FF2B5EF4-FFF2-40B4-BE49-F238E27FC236}">
                <a16:creationId xmlns:a16="http://schemas.microsoft.com/office/drawing/2014/main" id="{0F4F598C-97E2-4F4A-A642-E67387A5E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5930900"/>
            <a:ext cx="6651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pt-BR" sz="1200" b="1"/>
              <a:t>Figure S5. </a:t>
            </a:r>
            <a:r>
              <a:rPr lang="en-US" altLang="pt-BR" sz="1200" b="1" i="1"/>
              <a:t>Zm</a:t>
            </a:r>
            <a:r>
              <a:rPr lang="en-US" altLang="pt-BR" sz="1200" b="1"/>
              <a:t>DRIK1-KD bind the small molecule ENMD-2076.</a:t>
            </a:r>
            <a:r>
              <a:rPr lang="en-US" altLang="pt-BR" sz="1200"/>
              <a:t> Thermal shift assay of ENMD-2076 binding to </a:t>
            </a:r>
            <a:r>
              <a:rPr lang="en-US" altLang="pt-BR" sz="1200" i="1"/>
              <a:t>Zm</a:t>
            </a:r>
            <a:r>
              <a:rPr lang="en-US" altLang="pt-BR" sz="1200"/>
              <a:t>DRIK1-KD (construct (a) </a:t>
            </a:r>
            <a:r>
              <a:rPr lang="en-US" altLang="pt-BR" sz="1200" i="1"/>
              <a:t>Zm</a:t>
            </a:r>
            <a:r>
              <a:rPr lang="en-US" altLang="pt-BR" sz="1200"/>
              <a:t>DRIK1</a:t>
            </a:r>
            <a:r>
              <a:rPr lang="en-US" altLang="pt-BR" sz="1200" baseline="30000"/>
              <a:t>K217-P492</a:t>
            </a:r>
            <a:r>
              <a:rPr lang="en-US" altLang="pt-BR" sz="1200"/>
              <a:t>; (b) </a:t>
            </a:r>
            <a:r>
              <a:rPr lang="en-US" altLang="pt-BR" sz="1200" i="1"/>
              <a:t>Zm</a:t>
            </a:r>
            <a:r>
              <a:rPr lang="en-US" altLang="pt-BR" sz="1200"/>
              <a:t>DRIK1</a:t>
            </a:r>
            <a:r>
              <a:rPr lang="en-US" altLang="pt-BR" sz="1200" baseline="30000"/>
              <a:t>K217-S514</a:t>
            </a:r>
            <a:r>
              <a:rPr lang="en-US" altLang="pt-BR" sz="1200"/>
              <a:t> and (c) </a:t>
            </a:r>
            <a:r>
              <a:rPr lang="en-US" altLang="pt-BR" sz="1200" i="1"/>
              <a:t>Zm</a:t>
            </a:r>
            <a:r>
              <a:rPr lang="en-US" altLang="pt-BR" sz="1200"/>
              <a:t>DRIK1</a:t>
            </a:r>
            <a:r>
              <a:rPr lang="en-US" altLang="pt-BR" sz="1200" baseline="30000"/>
              <a:t>R187-P492</a:t>
            </a:r>
            <a:r>
              <a:rPr lang="en-US" altLang="pt-BR" sz="1200"/>
              <a:t>) as determined by DSF. The compound stabilization is shown by the dislocation of melting temperature (blue line) as compared with DMSO (red line).</a:t>
            </a:r>
            <a:endParaRPr lang="pt-BR" altLang="pt-BR" sz="1200"/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1450</TotalTime>
  <Words>145</Words>
  <Application>Microsoft Office PowerPoint</Application>
  <PresentationFormat>Papel A4 (210 x 297 mm)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Microsoft YaHei</vt:lpstr>
      <vt:lpstr>Calibri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SGC Unicamp</dc:creator>
  <cp:lastModifiedBy>Viviane C H da Silva</cp:lastModifiedBy>
  <cp:revision>104</cp:revision>
  <cp:lastPrinted>1601-01-01T00:00:00Z</cp:lastPrinted>
  <dcterms:created xsi:type="dcterms:W3CDTF">2019-02-01T14:29:25Z</dcterms:created>
  <dcterms:modified xsi:type="dcterms:W3CDTF">2020-02-03T00:17:51Z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0</vt:r8>
  </property>
  <property fmtid="{D5CDD505-2E9C-101B-9397-08002B2CF9AE}" pid="8" name="PresentationFormat">
    <vt:lpwstr>Papel A4 (210 x 297 mm)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1</vt:r8>
  </property>
</Properties>
</file>